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Proxima Nova"/>
      <p:regular r:id="rId39"/>
      <p:bold r:id="rId40"/>
      <p:italic r:id="rId41"/>
      <p:boldItalic r:id="rId42"/>
    </p:embeddedFont>
    <p:embeddedFont>
      <p:font typeface="Lato"/>
      <p:regular r:id="rId43"/>
      <p:bold r:id="rId44"/>
      <p:italic r:id="rId45"/>
      <p:boldItalic r:id="rId46"/>
    </p:embeddedFont>
    <p:embeddedFont>
      <p:font typeface="Proxima Nova Semibold"/>
      <p:regular r:id="rId47"/>
      <p:bold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50" roundtripDataSignature="AMtx7mj1jfFaEn/qF/WfuLuHURBWPG8V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bold.fntdata"/><Relationship Id="rId42" Type="http://schemas.openxmlformats.org/officeDocument/2006/relationships/font" Target="fonts/ProximaNova-boldItalic.fntdata"/><Relationship Id="rId41" Type="http://schemas.openxmlformats.org/officeDocument/2006/relationships/font" Target="fonts/ProximaNova-italic.fntdata"/><Relationship Id="rId44" Type="http://schemas.openxmlformats.org/officeDocument/2006/relationships/font" Target="fonts/Lato-bold.fntdata"/><Relationship Id="rId43" Type="http://schemas.openxmlformats.org/officeDocument/2006/relationships/font" Target="fonts/Lato-regular.fntdata"/><Relationship Id="rId46" Type="http://schemas.openxmlformats.org/officeDocument/2006/relationships/font" Target="fonts/Lato-boldItalic.fntdata"/><Relationship Id="rId45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roximaNovaSemibold-bold.fntdata"/><Relationship Id="rId47" Type="http://schemas.openxmlformats.org/officeDocument/2006/relationships/font" Target="fonts/ProximaNovaSemibold-regular.fntdata"/><Relationship Id="rId49" Type="http://schemas.openxmlformats.org/officeDocument/2006/relationships/font" Target="fonts/ProximaNovaSemi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ProximaNova-regular.fntdata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7802716c2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g37802716c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7802716c2a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g37802716c2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781dfe2110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3781dfe21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4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>
  <p:cSld name="BLANK_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4"/>
          <p:cNvSpPr txBox="1"/>
          <p:nvPr>
            <p:ph type="title"/>
          </p:nvPr>
        </p:nvSpPr>
        <p:spPr>
          <a:xfrm>
            <a:off x="235500" y="269475"/>
            <a:ext cx="73926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900">
                <a:solidFill>
                  <a:srgbClr val="66666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3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3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hyperlink" Target="https://app-sorteos.com/es/apps/la-ruleta-decide?hash=GM9LPJ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campusvirtual.escuelaing.edu.co/moodle/pluginfile.php/100299/mod_wiki/intro/defPro.pdf" TargetMode="External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E600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"/>
          <p:cNvSpPr txBox="1"/>
          <p:nvPr/>
        </p:nvSpPr>
        <p:spPr>
          <a:xfrm>
            <a:off x="659525" y="572200"/>
            <a:ext cx="2625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MX" sz="1200" u="none" cap="none" strike="noStrike">
                <a:solidFill>
                  <a:srgbClr val="33333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2025-2</a:t>
            </a:r>
            <a:endParaRPr b="0" i="0" sz="1200" u="none" cap="none" strike="noStrike">
              <a:solidFill>
                <a:srgbClr val="333333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505324" y="1057300"/>
            <a:ext cx="8557289" cy="12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MX" sz="3600" u="none" cap="none" strike="noStrike">
                <a:solidFill>
                  <a:srgbClr val="33333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Modelos y Servicios de Datos (MYSD)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MX" sz="3600" u="none" cap="none" strike="noStrike">
                <a:solidFill>
                  <a:srgbClr val="33333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Clase #3: Modelo de datos</a:t>
            </a:r>
            <a:endParaRPr/>
          </a:p>
        </p:txBody>
      </p:sp>
      <p:cxnSp>
        <p:nvCxnSpPr>
          <p:cNvPr id="58" name="Google Shape;58;p1"/>
          <p:cNvCxnSpPr/>
          <p:nvPr/>
        </p:nvCxnSpPr>
        <p:spPr>
          <a:xfrm>
            <a:off x="600125" y="3067650"/>
            <a:ext cx="247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Escuela Colombiana de Ingeniería - Wikipedia, la enciclopedia libre" id="59" name="Google Shape;59;p1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4010" y="2975238"/>
            <a:ext cx="3360779" cy="189001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6700014" y="387979"/>
            <a:ext cx="1309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sng" cap="none" strike="noStrike">
                <a:solidFill>
                  <a:srgbClr val="0097A7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 ruleta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s-MX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8"/>
          <p:cNvSpPr txBox="1"/>
          <p:nvPr/>
        </p:nvSpPr>
        <p:spPr>
          <a:xfrm>
            <a:off x="480949" y="141788"/>
            <a:ext cx="4842678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MX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Modelo de casos de uso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5" name="Google Shape;135;p8"/>
          <p:cNvSpPr txBox="1"/>
          <p:nvPr/>
        </p:nvSpPr>
        <p:spPr>
          <a:xfrm>
            <a:off x="6157999" y="1742467"/>
            <a:ext cx="2751415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Las Historias de Usuario (User Stories) deben cumplir el estándar: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COMO …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QUIERO …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PARA PODER …</a:t>
            </a:r>
            <a:endParaRPr b="1" i="0" sz="1800" u="none" cap="none" strike="noStrik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6" name="Google Shape;13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586" y="749580"/>
            <a:ext cx="5804681" cy="4252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9"/>
          <p:cNvSpPr txBox="1"/>
          <p:nvPr/>
        </p:nvSpPr>
        <p:spPr>
          <a:xfrm>
            <a:off x="480949" y="141788"/>
            <a:ext cx="6795952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Modelo de casos de uso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3" name="Google Shape;143;p9"/>
          <p:cNvSpPr txBox="1"/>
          <p:nvPr/>
        </p:nvSpPr>
        <p:spPr>
          <a:xfrm>
            <a:off x="480948" y="875944"/>
            <a:ext cx="585282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0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Ejercicio: </a:t>
            </a:r>
            <a:r>
              <a:rPr b="0" i="0" lang="es-MX" sz="20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Hacer el diagrama de casos de uso. Incluir Historias de Usuario y detalle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4" name="Google Shape;144;p9"/>
          <p:cNvSpPr txBox="1"/>
          <p:nvPr/>
        </p:nvSpPr>
        <p:spPr>
          <a:xfrm>
            <a:off x="6066242" y="1583830"/>
            <a:ext cx="26412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16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Mejor grupo +0,2 en el parcial 1T</a:t>
            </a:r>
            <a:endParaRPr b="1" i="0" sz="1600" u="none" cap="none" strike="noStrik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Patiño, Munar, Sua, Palomares</a:t>
            </a:r>
            <a:endParaRPr b="1" sz="16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5" name="Google Shape;145;p9"/>
          <p:cNvSpPr txBox="1"/>
          <p:nvPr/>
        </p:nvSpPr>
        <p:spPr>
          <a:xfrm>
            <a:off x="619972" y="2168605"/>
            <a:ext cx="4572000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App de Delivery</a:t>
            </a:r>
            <a:endParaRPr b="0" i="0" sz="20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Un cliente quiere: buscar restaurante, hacer un pedido, calificar servicio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Un repartidor debe poder: Aceptar pedido, actualizar su ubicación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0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0"/>
          <p:cNvSpPr txBox="1"/>
          <p:nvPr/>
        </p:nvSpPr>
        <p:spPr>
          <a:xfrm>
            <a:off x="480949" y="141788"/>
            <a:ext cx="6795952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Ejercicio inscripciones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2" name="Google Shape;15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925" y="1079051"/>
            <a:ext cx="5547841" cy="3116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1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1"/>
          <p:cNvSpPr txBox="1"/>
          <p:nvPr/>
        </p:nvSpPr>
        <p:spPr>
          <a:xfrm>
            <a:off x="480949" y="141788"/>
            <a:ext cx="6795952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Diagrama de conceptos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9" name="Google Shape;15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2479" y="958382"/>
            <a:ext cx="5747913" cy="3695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2"/>
          <p:cNvSpPr txBox="1"/>
          <p:nvPr/>
        </p:nvSpPr>
        <p:spPr>
          <a:xfrm>
            <a:off x="480949" y="141788"/>
            <a:ext cx="6795952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Diagrama de conceptos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6" name="Google Shape;16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8478" y="833012"/>
            <a:ext cx="6563573" cy="3646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3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3"/>
          <p:cNvSpPr txBox="1"/>
          <p:nvPr/>
        </p:nvSpPr>
        <p:spPr>
          <a:xfrm>
            <a:off x="480949" y="141788"/>
            <a:ext cx="6795952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Diagrama de conceptos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3" name="Google Shape;17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366" y="757311"/>
            <a:ext cx="6012065" cy="4023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4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4"/>
          <p:cNvSpPr txBox="1"/>
          <p:nvPr/>
        </p:nvSpPr>
        <p:spPr>
          <a:xfrm>
            <a:off x="480949" y="141788"/>
            <a:ext cx="6795952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Diagrama de conceptos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0" name="Google Shape;18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949" y="757311"/>
            <a:ext cx="6724743" cy="42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5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5"/>
          <p:cNvSpPr txBox="1"/>
          <p:nvPr/>
        </p:nvSpPr>
        <p:spPr>
          <a:xfrm>
            <a:off x="480949" y="141788"/>
            <a:ext cx="6795952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Diagrama de conceptos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7" name="Google Shape;18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081" y="757311"/>
            <a:ext cx="6795953" cy="4348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6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6"/>
          <p:cNvSpPr txBox="1"/>
          <p:nvPr/>
        </p:nvSpPr>
        <p:spPr>
          <a:xfrm>
            <a:off x="480949" y="141788"/>
            <a:ext cx="6795952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Diagrama de conceptos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4" name="Google Shape;19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8410" y="757311"/>
            <a:ext cx="6537438" cy="4213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7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7"/>
          <p:cNvSpPr txBox="1"/>
          <p:nvPr/>
        </p:nvSpPr>
        <p:spPr>
          <a:xfrm>
            <a:off x="480949" y="141788"/>
            <a:ext cx="6795952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Diagrama de conceptos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1" name="Google Shape;20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4271" y="1200550"/>
            <a:ext cx="6066536" cy="2653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7802716c2a_0_0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g37802716c2a_0_0"/>
          <p:cNvSpPr txBox="1"/>
          <p:nvPr/>
        </p:nvSpPr>
        <p:spPr>
          <a:xfrm>
            <a:off x="480950" y="141800"/>
            <a:ext cx="764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-MX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Quiz #1 - Repaso clase anterior (Kahoot)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Google Shape;68;g37802716c2a_0_0"/>
          <p:cNvSpPr txBox="1"/>
          <p:nvPr/>
        </p:nvSpPr>
        <p:spPr>
          <a:xfrm>
            <a:off x="748150" y="1657849"/>
            <a:ext cx="6116100" cy="22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Proxima Nova"/>
              <a:buChar char="•"/>
            </a:pPr>
            <a:r>
              <a:rPr lang="es-MX" sz="24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En parejas</a:t>
            </a:r>
            <a:endParaRPr sz="24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Proxima Nova"/>
              <a:buChar char="•"/>
            </a:pPr>
            <a:r>
              <a:rPr lang="es-MX" sz="24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Unirse con sus apellidos. Ej:</a:t>
            </a:r>
            <a:endParaRPr sz="24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Proxima Nova"/>
              <a:buChar char="○"/>
            </a:pPr>
            <a:r>
              <a:rPr lang="es-MX" sz="24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Cardenas-Carmona</a:t>
            </a:r>
            <a:endParaRPr sz="24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Google Shape;69;g37802716c2a_0_0"/>
          <p:cNvSpPr txBox="1"/>
          <p:nvPr/>
        </p:nvSpPr>
        <p:spPr>
          <a:xfrm>
            <a:off x="933507" y="4003408"/>
            <a:ext cx="47565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8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Mejor </a:t>
            </a:r>
            <a:r>
              <a:rPr lang="es-MX" sz="18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quiz </a:t>
            </a:r>
            <a:r>
              <a:rPr b="0" i="0" lang="es-MX" sz="18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+0,</a:t>
            </a:r>
            <a:r>
              <a:rPr lang="es-MX" sz="18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b="0" i="0" lang="es-MX" sz="18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 en el p</a:t>
            </a:r>
            <a:r>
              <a:rPr lang="es-MX" sz="18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arcial 1T</a:t>
            </a:r>
            <a:endParaRPr sz="18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Ayala-Castelblanco</a:t>
            </a:r>
            <a:endParaRPr sz="18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8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8"/>
          <p:cNvSpPr txBox="1"/>
          <p:nvPr/>
        </p:nvSpPr>
        <p:spPr>
          <a:xfrm>
            <a:off x="480949" y="141788"/>
            <a:ext cx="6795952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Diagrama de conceptos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8" name="Google Shape;20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130" y="856950"/>
            <a:ext cx="4525996" cy="378207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8"/>
          <p:cNvSpPr txBox="1"/>
          <p:nvPr/>
        </p:nvSpPr>
        <p:spPr>
          <a:xfrm>
            <a:off x="5577924" y="1952462"/>
            <a:ext cx="264130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8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¿Qué estructuras de datos se usan?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9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9"/>
          <p:cNvSpPr txBox="1"/>
          <p:nvPr/>
        </p:nvSpPr>
        <p:spPr>
          <a:xfrm>
            <a:off x="480949" y="141788"/>
            <a:ext cx="6795952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Diagrama de conceptos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6" name="Google Shape;216;p19"/>
          <p:cNvSpPr txBox="1"/>
          <p:nvPr/>
        </p:nvSpPr>
        <p:spPr>
          <a:xfrm>
            <a:off x="5577924" y="1952462"/>
            <a:ext cx="264130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8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¿Qué estructuras de datos se usan?</a:t>
            </a:r>
            <a:endParaRPr/>
          </a:p>
        </p:txBody>
      </p:sp>
      <p:pic>
        <p:nvPicPr>
          <p:cNvPr id="217" name="Google Shape;21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4770" y="1034086"/>
            <a:ext cx="3777474" cy="3504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0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0"/>
          <p:cNvSpPr txBox="1"/>
          <p:nvPr/>
        </p:nvSpPr>
        <p:spPr>
          <a:xfrm>
            <a:off x="480949" y="141788"/>
            <a:ext cx="6795952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Estrategia del cartógrafo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4" name="Google Shape;22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535" y="1494960"/>
            <a:ext cx="6015598" cy="172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1"/>
          <p:cNvSpPr txBox="1"/>
          <p:nvPr/>
        </p:nvSpPr>
        <p:spPr>
          <a:xfrm>
            <a:off x="480949" y="141788"/>
            <a:ext cx="6795952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Estrategia del cartógrafo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1" name="Google Shape;23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949" y="1075417"/>
            <a:ext cx="6077158" cy="357019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1"/>
          <p:cNvSpPr txBox="1"/>
          <p:nvPr/>
        </p:nvSpPr>
        <p:spPr>
          <a:xfrm>
            <a:off x="6540198" y="2163109"/>
            <a:ext cx="26413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8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¿Es correcto?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2"/>
          <p:cNvSpPr txBox="1"/>
          <p:nvPr/>
        </p:nvSpPr>
        <p:spPr>
          <a:xfrm>
            <a:off x="480949" y="141788"/>
            <a:ext cx="6795952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Estrategia del cartógrafo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9" name="Google Shape;23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949" y="1115145"/>
            <a:ext cx="6324201" cy="3529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3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3"/>
          <p:cNvSpPr txBox="1"/>
          <p:nvPr/>
        </p:nvSpPr>
        <p:spPr>
          <a:xfrm>
            <a:off x="480949" y="141788"/>
            <a:ext cx="6795952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Estrategia del cartógrafo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6" name="Google Shape;246;p23"/>
          <p:cNvSpPr txBox="1"/>
          <p:nvPr/>
        </p:nvSpPr>
        <p:spPr>
          <a:xfrm>
            <a:off x="6540198" y="2163109"/>
            <a:ext cx="26413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8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¿Es correcto?</a:t>
            </a:r>
            <a:endParaRPr/>
          </a:p>
        </p:txBody>
      </p:sp>
      <p:pic>
        <p:nvPicPr>
          <p:cNvPr id="247" name="Google Shape;24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949" y="985866"/>
            <a:ext cx="6482186" cy="3627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"/>
          <p:cNvSpPr txBox="1"/>
          <p:nvPr/>
        </p:nvSpPr>
        <p:spPr>
          <a:xfrm>
            <a:off x="480949" y="141788"/>
            <a:ext cx="6795952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Estrategia del cartógrafo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4" name="Google Shape;254;p24"/>
          <p:cNvSpPr txBox="1"/>
          <p:nvPr/>
        </p:nvSpPr>
        <p:spPr>
          <a:xfrm>
            <a:off x="6540198" y="2163109"/>
            <a:ext cx="26413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8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¿Es correcto?</a:t>
            </a:r>
            <a:endParaRPr/>
          </a:p>
        </p:txBody>
      </p:sp>
      <p:pic>
        <p:nvPicPr>
          <p:cNvPr id="255" name="Google Shape;25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607" y="852677"/>
            <a:ext cx="5766806" cy="4072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5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5"/>
          <p:cNvSpPr txBox="1"/>
          <p:nvPr/>
        </p:nvSpPr>
        <p:spPr>
          <a:xfrm>
            <a:off x="480949" y="141788"/>
            <a:ext cx="6795952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Buenas prácticas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2" name="Google Shape;26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009" y="757311"/>
            <a:ext cx="6285337" cy="388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6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480949" y="141788"/>
            <a:ext cx="6795952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Buenas prácticas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9" name="Google Shape;26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949" y="814416"/>
            <a:ext cx="6898693" cy="379710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6"/>
          <p:cNvSpPr txBox="1"/>
          <p:nvPr/>
        </p:nvSpPr>
        <p:spPr>
          <a:xfrm>
            <a:off x="6707758" y="2528301"/>
            <a:ext cx="26413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8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¿Es correcto?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7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7"/>
          <p:cNvSpPr txBox="1"/>
          <p:nvPr/>
        </p:nvSpPr>
        <p:spPr>
          <a:xfrm>
            <a:off x="480949" y="141788"/>
            <a:ext cx="6795952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Buenas prácticas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7" name="Google Shape;27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5432" y="757311"/>
            <a:ext cx="6687530" cy="3903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7802716c2a_0_7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g37802716c2a_0_7"/>
          <p:cNvSpPr txBox="1"/>
          <p:nvPr/>
        </p:nvSpPr>
        <p:spPr>
          <a:xfrm>
            <a:off x="480949" y="141788"/>
            <a:ext cx="552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-MX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Quiz #2 - Control de lectura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" name="Google Shape;76;g37802716c2a_0_7"/>
          <p:cNvSpPr txBox="1"/>
          <p:nvPr/>
        </p:nvSpPr>
        <p:spPr>
          <a:xfrm>
            <a:off x="573325" y="1014925"/>
            <a:ext cx="8095500" cy="37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Proxima Nova"/>
              <a:buAutoNum type="arabicPeriod"/>
            </a:pPr>
            <a:r>
              <a:rPr lang="es-MX" sz="24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Mencione al menos 3 elementos que contiene un modelo de dominio.</a:t>
            </a:r>
            <a:endParaRPr sz="24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Proxima Nova"/>
              <a:buAutoNum type="arabicPeriod"/>
            </a:pPr>
            <a:r>
              <a:rPr lang="es-MX" sz="24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¿En qué consiste la estrategia del cartógrafo?</a:t>
            </a:r>
            <a:endParaRPr sz="24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Proxima Nova"/>
              <a:buAutoNum type="arabicPeriod"/>
            </a:pPr>
            <a:r>
              <a:rPr lang="es-MX" sz="24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Libre (de la lectura exclusivamente)</a:t>
            </a:r>
            <a:endParaRPr sz="24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" name="Google Shape;77;g37802716c2a_0_7"/>
          <p:cNvSpPr txBox="1"/>
          <p:nvPr/>
        </p:nvSpPr>
        <p:spPr>
          <a:xfrm>
            <a:off x="933507" y="4003408"/>
            <a:ext cx="47565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8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Mejor </a:t>
            </a:r>
            <a:r>
              <a:rPr lang="es-MX" sz="18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quiz </a:t>
            </a:r>
            <a:r>
              <a:rPr b="0" i="0" lang="es-MX" sz="18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+0,</a:t>
            </a:r>
            <a:r>
              <a:rPr lang="es-MX" sz="18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b="0" i="0" lang="es-MX" sz="18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 en el p</a:t>
            </a:r>
            <a:r>
              <a:rPr lang="es-MX" sz="18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arcial 1T</a:t>
            </a:r>
            <a:endParaRPr sz="18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Pinzón</a:t>
            </a:r>
            <a:endParaRPr sz="18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8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8"/>
          <p:cNvSpPr txBox="1"/>
          <p:nvPr/>
        </p:nvSpPr>
        <p:spPr>
          <a:xfrm>
            <a:off x="480949" y="141788"/>
            <a:ext cx="6795952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Diagrama de conceptos – ejercicio # 1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4" name="Google Shape;28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271" y="1161815"/>
            <a:ext cx="7133277" cy="3553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9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9"/>
          <p:cNvSpPr txBox="1"/>
          <p:nvPr/>
        </p:nvSpPr>
        <p:spPr>
          <a:xfrm>
            <a:off x="480949" y="141788"/>
            <a:ext cx="6795952" cy="10464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Modelado – ejercicio # 2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Clínica veterinaria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1" name="Google Shape;291;p29"/>
          <p:cNvSpPr txBox="1"/>
          <p:nvPr/>
        </p:nvSpPr>
        <p:spPr>
          <a:xfrm>
            <a:off x="480949" y="1342085"/>
            <a:ext cx="5852827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0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Ejercicio: </a:t>
            </a:r>
            <a:r>
              <a:rPr b="0" i="0" lang="es-MX" sz="20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Hacer el diagrama de conceptos y el diagrama de casos de uso (Incluir Historias de Usuario)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2" name="Google Shape;292;p29"/>
          <p:cNvSpPr txBox="1"/>
          <p:nvPr/>
        </p:nvSpPr>
        <p:spPr>
          <a:xfrm>
            <a:off x="6356197" y="449549"/>
            <a:ext cx="26412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16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Mejor grupo +0,2 en el parcial 1T</a:t>
            </a:r>
            <a:endParaRPr b="1" i="0" sz="1600" u="none" cap="none" strike="noStrik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Pinzón, Ahumada, Cortés, Muñoz</a:t>
            </a:r>
            <a:endParaRPr b="1" sz="16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93" name="Google Shape;29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415" y="2705799"/>
            <a:ext cx="8383170" cy="2076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781dfe2110_0_0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3781dfe2110_0_0"/>
          <p:cNvSpPr txBox="1"/>
          <p:nvPr/>
        </p:nvSpPr>
        <p:spPr>
          <a:xfrm>
            <a:off x="480950" y="141800"/>
            <a:ext cx="764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-MX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Trabajo en clase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0" name="Google Shape;300;g3781dfe2110_0_0"/>
          <p:cNvSpPr txBox="1"/>
          <p:nvPr/>
        </p:nvSpPr>
        <p:spPr>
          <a:xfrm>
            <a:off x="748150" y="1657849"/>
            <a:ext cx="6116100" cy="22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Proxima Nova"/>
              <a:buChar char="•"/>
            </a:pPr>
            <a:r>
              <a:rPr lang="es-MX" sz="24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En parejas (labs y proyecto)</a:t>
            </a:r>
            <a:endParaRPr sz="24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333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1"/>
          <p:cNvSpPr txBox="1"/>
          <p:nvPr/>
        </p:nvSpPr>
        <p:spPr>
          <a:xfrm>
            <a:off x="3457150" y="2256900"/>
            <a:ext cx="54300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MX" sz="3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Thanks </a:t>
            </a:r>
            <a:r>
              <a:rPr b="0" i="0" lang="es-MX" sz="3300" u="none" cap="none" strike="noStrike">
                <a:solidFill>
                  <a:srgbClr val="FFDB15"/>
                </a:solidFill>
                <a:latin typeface="Proxima Nova"/>
                <a:ea typeface="Proxima Nova"/>
                <a:cs typeface="Proxima Nova"/>
                <a:sym typeface="Proxima Nova"/>
              </a:rPr>
              <a:t>;)</a:t>
            </a:r>
            <a:endParaRPr b="0" i="0" sz="3300" u="none" cap="none" strike="noStrike">
              <a:solidFill>
                <a:srgbClr val="FFDB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1" sz="32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480949" y="141788"/>
            <a:ext cx="4842678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MX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Modelos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4" name="Google Shape;8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612" y="94070"/>
            <a:ext cx="5009015" cy="490764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"/>
          <p:cNvSpPr txBox="1"/>
          <p:nvPr/>
        </p:nvSpPr>
        <p:spPr>
          <a:xfrm>
            <a:off x="4898904" y="2268761"/>
            <a:ext cx="4572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6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1er tercio</a:t>
            </a:r>
            <a:endParaRPr b="1" i="0" sz="1600" u="none" cap="none" strike="noStrik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Google Shape;86;p2"/>
          <p:cNvSpPr txBox="1"/>
          <p:nvPr/>
        </p:nvSpPr>
        <p:spPr>
          <a:xfrm>
            <a:off x="4898904" y="2932002"/>
            <a:ext cx="4572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6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2do tercio</a:t>
            </a:r>
            <a:endParaRPr b="1" i="0" sz="1600" u="none" cap="none" strike="noStrik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2"/>
          <p:cNvSpPr txBox="1"/>
          <p:nvPr/>
        </p:nvSpPr>
        <p:spPr>
          <a:xfrm>
            <a:off x="4898904" y="3713768"/>
            <a:ext cx="4572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6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3er tercio</a:t>
            </a:r>
            <a:endParaRPr b="1" i="0" sz="1600" u="none" cap="none" strike="noStrik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3"/>
          <p:cNvSpPr txBox="1"/>
          <p:nvPr/>
        </p:nvSpPr>
        <p:spPr>
          <a:xfrm>
            <a:off x="480949" y="141788"/>
            <a:ext cx="4842678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MX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Modelos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" name="Google Shape;94;p3"/>
          <p:cNvSpPr txBox="1"/>
          <p:nvPr/>
        </p:nvSpPr>
        <p:spPr>
          <a:xfrm>
            <a:off x="6794728" y="2015028"/>
            <a:ext cx="180829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6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Para la </a:t>
            </a:r>
            <a:r>
              <a:rPr b="0" i="0" lang="es-MX" sz="1600" u="sng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primera entrega </a:t>
            </a:r>
            <a:r>
              <a:rPr b="0" i="0" lang="es-MX" sz="16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del proyecto deben tener esto definido</a:t>
            </a:r>
            <a:endParaRPr b="1" i="0" sz="1600" u="none" cap="none" strike="noStrik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5" name="Google Shape;9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959" y="141788"/>
            <a:ext cx="6191652" cy="4741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4"/>
          <p:cNvSpPr txBox="1"/>
          <p:nvPr/>
        </p:nvSpPr>
        <p:spPr>
          <a:xfrm>
            <a:off x="480949" y="141788"/>
            <a:ext cx="4842678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MX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Modelos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2" name="Google Shape;10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4395" y="1726286"/>
            <a:ext cx="6097071" cy="2025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5"/>
          <p:cNvSpPr txBox="1"/>
          <p:nvPr/>
        </p:nvSpPr>
        <p:spPr>
          <a:xfrm>
            <a:off x="480949" y="141788"/>
            <a:ext cx="5608668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MX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Modelo de dominio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9" name="Google Shape;10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483" y="938336"/>
            <a:ext cx="5914252" cy="370726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5"/>
          <p:cNvSpPr txBox="1"/>
          <p:nvPr/>
        </p:nvSpPr>
        <p:spPr>
          <a:xfrm>
            <a:off x="6383010" y="1100953"/>
            <a:ext cx="264130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6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Representación abstracta de los datos y sus relaciones</a:t>
            </a:r>
            <a:endParaRPr b="1" i="0" sz="1600" u="none" cap="none" strike="noStrik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" name="Google Shape;111;p5"/>
          <p:cNvSpPr txBox="1"/>
          <p:nvPr/>
        </p:nvSpPr>
        <p:spPr>
          <a:xfrm>
            <a:off x="6430087" y="2340100"/>
            <a:ext cx="2641306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16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¿Cuáles son los conceptos?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16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¿Cuáles son las relaciones?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6"/>
          <p:cNvSpPr txBox="1"/>
          <p:nvPr/>
        </p:nvSpPr>
        <p:spPr>
          <a:xfrm>
            <a:off x="480949" y="141788"/>
            <a:ext cx="6795952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Modelo de dominio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8" name="Google Shape;118;p6"/>
          <p:cNvSpPr txBox="1"/>
          <p:nvPr/>
        </p:nvSpPr>
        <p:spPr>
          <a:xfrm>
            <a:off x="480948" y="875944"/>
            <a:ext cx="585282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0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Ejercicio: </a:t>
            </a:r>
            <a:r>
              <a:rPr b="0" i="0" lang="es-MX" sz="20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Hacer el diagrama de conceptos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" name="Google Shape;119;p6"/>
          <p:cNvSpPr txBox="1"/>
          <p:nvPr/>
        </p:nvSpPr>
        <p:spPr>
          <a:xfrm>
            <a:off x="6066242" y="1583830"/>
            <a:ext cx="26412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16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Mejor grupo +0,2 en el parcial 1T</a:t>
            </a:r>
            <a:endParaRPr b="1" i="0" sz="1600" u="none" cap="none" strike="noStrik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Muñoz, Ahumada, Pinzón, Cortés</a:t>
            </a:r>
            <a:endParaRPr b="1" sz="16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0" name="Google Shape;120;p6"/>
          <p:cNvSpPr txBox="1"/>
          <p:nvPr/>
        </p:nvSpPr>
        <p:spPr>
          <a:xfrm>
            <a:off x="696571" y="1583830"/>
            <a:ext cx="4572000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Un libro es escrito por un autor.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Un autor escribe uno o muchos libros.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Una editorial publica muchos libros.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7"/>
          <p:cNvSpPr txBox="1"/>
          <p:nvPr/>
        </p:nvSpPr>
        <p:spPr>
          <a:xfrm>
            <a:off x="480949" y="141788"/>
            <a:ext cx="4842678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MX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Modelo de casos de uso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" name="Google Shape;127;p7"/>
          <p:cNvSpPr txBox="1"/>
          <p:nvPr/>
        </p:nvSpPr>
        <p:spPr>
          <a:xfrm>
            <a:off x="6157999" y="1742467"/>
            <a:ext cx="2751415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Describe </a:t>
            </a:r>
            <a:r>
              <a:rPr b="1" i="0" lang="es-MX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qué</a:t>
            </a:r>
            <a:r>
              <a:rPr b="0" i="0" lang="es-MX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 hace un sistema desde la perspectiva del usuario, mostrando sus </a:t>
            </a:r>
            <a:r>
              <a:rPr b="1" i="0" lang="es-MX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funcionalidades</a:t>
            </a:r>
            <a:r>
              <a:rPr b="0" i="0" lang="es-MX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 (casos de uso) y </a:t>
            </a:r>
            <a:r>
              <a:rPr b="1" i="0" lang="es-MX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quién las usa </a:t>
            </a:r>
            <a:r>
              <a:rPr b="0" i="0" lang="es-MX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(actores).</a:t>
            </a:r>
            <a:endParaRPr b="1" i="0" sz="1800" u="none" cap="none" strike="noStrik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8" name="Google Shape;12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567" y="891731"/>
            <a:ext cx="5201720" cy="3819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